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embeddedFontLst>
    <p:embeddedFont>
      <p:font typeface="MiSans" charset="-122" pitchFamily="34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2.jpg"/><Relationship Id="rId2" Type="http://schemas.openxmlformats.org/officeDocument/2006/relationships/image" Target="../media/image-10-2.png"/><Relationship Id="rId3" Type="http://schemas.openxmlformats.org/officeDocument/2006/relationships/image" Target="../media/image-3-4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1-2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2-2.png"/><Relationship Id="rId3" Type="http://schemas.openxmlformats.org/officeDocument/2006/relationships/image" Target="../media/image-2-2.png"/><Relationship Id="rId4" Type="http://schemas.openxmlformats.org/officeDocument/2006/relationships/image" Target="../media/image-12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2.jpg"/><Relationship Id="rId2" Type="http://schemas.openxmlformats.org/officeDocument/2006/relationships/image" Target="../media/image-1-3.png"/><Relationship Id="rId3" Type="http://schemas.openxmlformats.org/officeDocument/2006/relationships/image" Target="../media/image-1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15-2.jpg"/><Relationship Id="rId3" Type="http://schemas.openxmlformats.org/officeDocument/2006/relationships/image" Target="../media/image-15-3.png"/><Relationship Id="rId4" Type="http://schemas.openxmlformats.org/officeDocument/2006/relationships/image" Target="../media/image-1-2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1-3.png"/><Relationship Id="rId3" Type="http://schemas.openxmlformats.org/officeDocument/2006/relationships/image" Target="../media/image-1-2.png"/><Relationship Id="rId4" Type="http://schemas.openxmlformats.org/officeDocument/2006/relationships/image" Target="../media/image-16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2-2.png"/><Relationship Id="rId3" Type="http://schemas.openxmlformats.org/officeDocument/2006/relationships/image" Target="../media/image-2-2.png"/><Relationship Id="rId4" Type="http://schemas.openxmlformats.org/officeDocument/2006/relationships/image" Target="../media/image-12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1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1-2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2-2.png"/><Relationship Id="rId3" Type="http://schemas.openxmlformats.org/officeDocument/2006/relationships/image" Target="../media/image-2-2.png"/><Relationship Id="rId4" Type="http://schemas.openxmlformats.org/officeDocument/2006/relationships/image" Target="../media/image-1-3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15-2.jpg"/><Relationship Id="rId3" Type="http://schemas.openxmlformats.org/officeDocument/2006/relationships/image" Target="../media/image-15-3.png"/><Relationship Id="rId4" Type="http://schemas.openxmlformats.org/officeDocument/2006/relationships/image" Target="../media/image-1-2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jpg"/><Relationship Id="rId2" Type="http://schemas.openxmlformats.org/officeDocument/2006/relationships/image" Target="../media/image-1-2.png"/><Relationship Id="rId3" Type="http://schemas.openxmlformats.org/officeDocument/2006/relationships/image" Target="../media/image-2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1-2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jpg"/><Relationship Id="rId3" Type="http://schemas.openxmlformats.org/officeDocument/2006/relationships/image" Target="../media/image-2-2.png"/><Relationship Id="rId4" Type="http://schemas.openxmlformats.org/officeDocument/2006/relationships/image" Target="../media/image-2-2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1-2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6-2.png"/><Relationship Id="rId3" Type="http://schemas.openxmlformats.org/officeDocument/2006/relationships/image" Target="../media/image-6-2.png"/><Relationship Id="rId4" Type="http://schemas.openxmlformats.org/officeDocument/2006/relationships/image" Target="../media/image-6-2.png"/><Relationship Id="rId5" Type="http://schemas.openxmlformats.org/officeDocument/2006/relationships/image" Target="../media/image-2-2.png"/><Relationship Id="rId6" Type="http://schemas.openxmlformats.org/officeDocument/2006/relationships/image" Target="../media/image-2-2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3-4.png"/><Relationship Id="rId10" Type="http://schemas.openxmlformats.org/officeDocument/2006/relationships/image" Target="../media/image-6-7.png"/><Relationship Id="rId11" Type="http://schemas.openxmlformats.org/officeDocument/2006/relationships/image" Target="../media/image-6-8.png"/><Relationship Id="rId12" Type="http://schemas.openxmlformats.org/officeDocument/2006/relationships/image" Target="../media/image-3-4.png"/><Relationship Id="rId13" Type="http://schemas.openxmlformats.org/officeDocument/2006/relationships/image" Target="../media/image-6-7.png"/><Relationship Id="rId14" Type="http://schemas.openxmlformats.org/officeDocument/2006/relationships/image" Target="../media/image-6-8.png"/><Relationship Id="rId15" Type="http://schemas.openxmlformats.org/officeDocument/2006/relationships/image" Target="../media/image-3-4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1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1-2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1-2.png"/><Relationship Id="rId3" Type="http://schemas.openxmlformats.org/officeDocument/2006/relationships/image" Target="../media/image-9-3.png"/><Relationship Id="rId4" Type="http://schemas.openxmlformats.org/officeDocument/2006/relationships/image" Target="../media/image-2-5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6:54:43-d1od2ktcmrb5eq9ipvk0.png">    </p:cNvPr>
          <p:cNvPicPr>
            <a:picLocks noChangeAspect="1"/>
          </p:cNvPicPr>
          <p:nvPr/>
        </p:nvPicPr>
        <p:blipFill>
          <a:blip r:embed="rId1"/>
          <a:srcRect l="11651" r="5498" t="6196" b="95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</a:t>
            </a:r>
            <a:pPr algn="l" indent="0" marL="0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211695" y="611695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 indent="0" marL="0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</a:t>
            </a:r>
            <a:pPr algn="r" indent="0" marL="0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pPr algn="r" indent="0" marL="0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pPr algn="r" indent="0" marL="0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304972" y="6293196"/>
            <a:ext cx="704469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13" name="Image 1" descr="https://test-kimi-img.moonshot.cn/pub/slides/slides_tmpl/image/25-07-11-16:54:34-d1od2ilcmrb5eq9ipvd0.png">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6200000">
            <a:off x="1188085" y="102870"/>
            <a:ext cx="262890" cy="1170305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626745" y="2042160"/>
            <a:ext cx="6378575" cy="1549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高一数学《集合的概念与表示》第1课时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734695" y="1490345"/>
            <a:ext cx="341757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PROPOSAL REPORT</a:t>
            </a:r>
            <a:endParaRPr lang="en-US" sz="1600" dirty="0"/>
          </a:p>
        </p:txBody>
      </p:sp>
      <p:pic>
        <p:nvPicPr>
          <p:cNvPr id="16" name="Image 2" descr="https://test-kimi-img.moonshot.cn/pub/slides/slides_tmpl/image/25-07-11-16:54:34-d1od2ilcmrb5eq9ipvdg.png">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909594" y="4470400"/>
            <a:ext cx="780106" cy="820784"/>
          </a:xfrm>
          <a:prstGeom prst="rect">
            <a:avLst/>
          </a:prstGeom>
        </p:spPr>
      </p:pic>
      <p:sp>
        <p:nvSpPr>
          <p:cNvPr id="17" name="Shape 12"/>
          <p:cNvSpPr/>
          <p:nvPr/>
        </p:nvSpPr>
        <p:spPr>
          <a:xfrm>
            <a:off x="734695" y="5018515"/>
            <a:ext cx="1131570" cy="815230"/>
          </a:xfrm>
          <a:prstGeom prst="trapezoid">
            <a:avLst>
              <a:gd name="adj" fmla="val 26039"/>
            </a:avLst>
          </a:prstGeom>
          <a:gradFill rotWithShape="1" flip="none">
            <a:gsLst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8" name="Text 13"/>
          <p:cNvSpPr/>
          <p:nvPr/>
        </p:nvSpPr>
        <p:spPr>
          <a:xfrm>
            <a:off x="734695" y="5018515"/>
            <a:ext cx="1131570" cy="815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6:54:47-d1od2ltcmrb5eq9ipvng.jpg">    </p:cNvPr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6:54:54-d1od2nlcmrb5eq9ipvt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9745"/>
            <a:ext cx="12192000" cy="58610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2155" y="753110"/>
            <a:ext cx="1064958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难点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71830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描述法结构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129348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描述法中“|”前后结构。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6539865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条件转换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997383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条件语言的准确转换。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104891" y="2514139"/>
            <a:ext cx="0" cy="2578100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2F5BEE">
                    <a:alpha val="61000"/>
                  </a:srgbClr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t="50000" r="50000" b="50000" l="50000"/>
              </a:path>
            </a:gradFill>
            <a:prstDash val="solid"/>
            <a:headEnd type="none"/>
            <a:tailEnd type="none"/>
          </a:ln>
        </p:spPr>
      </p:sp>
      <p:pic>
        <p:nvPicPr>
          <p:cNvPr id="10" name="Image 2" descr="https://test-kimi-img.moonshot.cn/pub/slides/slides_tmpl/image/25-07-11-16:54:36-d1od2j5cmrb5eq9ipvg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445" y="1931670"/>
            <a:ext cx="1360805" cy="13652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445385" y="2110105"/>
            <a:ext cx="1050925" cy="920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dirty="0">
                <a:solidFill>
                  <a:srgbClr val="F2F7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pic>
        <p:nvPicPr>
          <p:cNvPr id="12" name="Image 3" descr="https://test-kimi-img.moonshot.cn/pub/slides/slides_tmpl/image/25-07-11-16:54:36-d1od2j5cmrb5eq9ipvg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505" y="1948815"/>
            <a:ext cx="1360805" cy="1365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513445" y="2127250"/>
            <a:ext cx="1050925" cy="920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dirty="0">
                <a:solidFill>
                  <a:srgbClr val="F2F7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6:54:38-d1od2jlcmrb5eq9ipvh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6:54:37-d1od2jdcmrb5eq9ipvh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7-11-16:54:35-d1od2itcmrb5eq9ipve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test-kimi-img.moonshot.cn/pub/slides/slides_tmpl/image/25-07-11-16:54:36-d1od2j5cmrb5eq9ipvg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test-kimi-img.moonshot.cn/pub/slides/slides_tmpl/image/25-07-11-16:54:34-d1od2ilcmrb5eq9ipvd0.png">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128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8500" dirty="0">
                <a:solidFill>
                  <a:srgbClr val="F2F7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660717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教学过程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6:54:38-d1od2jlcmrb5eq9ipvh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3335" y="2862580"/>
            <a:ext cx="7389495" cy="2708275"/>
          </a:xfrm>
          <a:prstGeom prst="rect">
            <a:avLst/>
          </a:prstGeom>
          <a:gradFill rotWithShape="1" flip="none">
            <a:gsLst>
              <a:gs pos="13000">
                <a:srgbClr val="2F5BEE">
                  <a:alpha val="12000"/>
                </a:srgbClr>
              </a:gs>
              <a:gs pos="57000">
                <a:srgbClr val="2F5BEE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-13335" y="2862580"/>
            <a:ext cx="7389495" cy="27082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958850" y="1575435"/>
            <a:ext cx="813752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情境导入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59485" y="3159760"/>
            <a:ext cx="5620385" cy="461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导入问题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58850" y="3712845"/>
            <a:ext cx="5621020" cy="1736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列出“本班全体男生”“本班高个子同学”“1~10之间的所有偶数”“地球上的四大洋”4个例子，提出问题“哪些能让同学们毫不含糊地知道是什么？”及预期回答“1、3、4”，并注明设计意图“引出“确定性”和集合的概念”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0" name="Image 1" descr="https://test-kimi-img.moonshot.cn/pub/slides/slides_tmpl/image/25-07-11-16:54:34-d1od2ilcmrb5eq9ipvcg.png">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21" name="Image 2" descr="https://test-kimi-img.moonshot.cn/pub/slides/slides_tmpl/image/25-07-11-16:54:34-d1od2ilcmrb5eq9ipvcg.png">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22" name="Shape 17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23" name="Image 3" descr="https://test-kimi-img.moonshot.cn/pub/slides/slides_tmpl/image/25-07-11-16:54:51-d1od2mtcmrb5eq9ipvr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035" y="1692910"/>
            <a:ext cx="4371340" cy="44507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6:54:48-d1od2m5cmrb5eq9ipvo0.png">    </p:cNvPr>
          <p:cNvPicPr>
            <a:picLocks noChangeAspect="1"/>
          </p:cNvPicPr>
          <p:nvPr/>
        </p:nvPicPr>
        <p:blipFill>
          <a:blip r:embed="rId1"/>
          <a:srcRect l="0" r="0" t="83" b="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6:54:41-d1od2kdcmrb5eq9ipvj0.png">    </p:cNvPr>
          <p:cNvPicPr>
            <a:picLocks noChangeAspect="1"/>
          </p:cNvPicPr>
          <p:nvPr/>
        </p:nvPicPr>
        <p:blipFill>
          <a:blip r:embed="rId2"/>
          <a:srcRect l="0" r="0" t="1875" b="1875"/>
          <a:stretch/>
        </p:blipFill>
        <p:spPr>
          <a:xfrm>
            <a:off x="-26670" y="2538730"/>
            <a:ext cx="8061960" cy="348805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2F5BEE"/>
          </a:solidFill>
          <a:ln w="19050">
            <a:solidFill>
              <a:srgbClr val="4874CB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2F5BEE"/>
          </a:solidFill>
          <a:ln w="19050">
            <a:solidFill>
              <a:srgbClr val="4874CB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2F5BEE"/>
          </a:solidFill>
          <a:ln w="19050">
            <a:solidFill>
              <a:srgbClr val="4874CB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1" name="Text 7"/>
          <p:cNvSpPr/>
          <p:nvPr/>
        </p:nvSpPr>
        <p:spPr>
          <a:xfrm>
            <a:off x="713105" y="2722245"/>
            <a:ext cx="7322820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集合定义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713105" y="3688715"/>
            <a:ext cx="658304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定义呈现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13105" y="4213860"/>
            <a:ext cx="6583680" cy="1226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呈现“元素（研究对象）”“集合（元素组成的总体，简称集）”的定义。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6:54:47-d1od2ltcmrb5eq9ipvng.jpg">    </p:cNvPr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4580" y="3178810"/>
            <a:ext cx="3796665" cy="300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说明元素与集合关系的符号表示“如果a是集合A的元素，记作a∈A；如果a不是集合A的元素，记作a∉A”；分别阐述集合三性“确定性（能否明确判断）、互异性（不重复，如{1,2}是集合，{1,1,2}不是）、无序性（顺序无关，如{1,2}与{2,1}是相等集合）”，并包含学生举例“判断{1,1,2}与{1,2}是否相同”及设计意图“建立严谨概念”。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913765" y="918210"/>
            <a:ext cx="10468610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元素与集合的关系&amp;集合三性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166485" y="2667635"/>
            <a:ext cx="5436870" cy="511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关系与三性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7" name="Image 1" descr="https://test-kimi-img.moonshot.cn/pub/slides/slides_tmpl/image/25-07-11-16:54:34-d1od2ilcmrb5eq9ipvdg.png">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740000">
            <a:off x="10302240" y="1341755"/>
            <a:ext cx="805815" cy="847725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0" name="Image 2" descr="https://test-kimi-img.moonshot.cn/pub/slides/slides_tmpl/image/25-07-11-16:54:46-d1od2llcmrb5eq9ipvl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1927860"/>
            <a:ext cx="3507105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6:54:38-d1od2jlcmrb5eq9ipvh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6:54:57-d1od2odcmrb5eq9iq01g.jpg">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7-11-16:54:49-d1od2mdcmrb5eq9ipvp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7235"/>
            <a:ext cx="12192000" cy="325247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13765" y="3710940"/>
            <a:ext cx="8115300" cy="1469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列出自然数集（ℕ，全体非负整数）、正整数集（N*或N+，全体正整数）、整数集（ℤ，全体整数）、有理数集（ℚ，全体有理数）、实数集（ℝ，全体实数）。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913765" y="3249295"/>
            <a:ext cx="8115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数集列举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913765" y="2195195"/>
            <a:ext cx="10468610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常用数集及其记法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0" name="Image 3" descr="https://test-kimi-img.moonshot.cn/pub/slides/slides_tmpl/image/25-07-11-16:54:34-d1od2ilcmrb5eq9ipvd0.png">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6:54:38-d1od2jlcmrb5eq9ipvh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105" y="3533775"/>
            <a:ext cx="5052060" cy="2297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给出定义“把集合的所有元素一一列举出来，并用花括号‘{ }’括起来表示集合的方法”，举例“1~10之间的所有偶数：{2,4,6,8,10}；地球上的四大洋：{太平洋、大西洋、印度洋、北冰洋}”，板书示例“元素1,2,3构成的集合：设集合为A，那么A={1,2,3}”，包含课堂口答题“由小于5的非负偶数组成的集合（列举法）；小于10的所有自然数组成的集合（列举法）”。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13105" y="1835150"/>
            <a:ext cx="779335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表示方法1：列举法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13105" y="3072130"/>
            <a:ext cx="658304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列举法定义</a:t>
            </a:r>
            <a:endParaRPr lang="en-US" sz="1600" dirty="0"/>
          </a:p>
        </p:txBody>
      </p:sp>
      <p:pic>
        <p:nvPicPr>
          <p:cNvPr id="6" name="Image 1" descr="https://test-kimi-img.moonshot.cn/pub/slides/slides_tmpl/image/25-07-11-16:54:34-d1od2ilcmrb5eq9ipvdg.png">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6096000" y="4731385"/>
            <a:ext cx="892175" cy="93853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5895975" y="5358130"/>
            <a:ext cx="1294130" cy="932180"/>
          </a:xfrm>
          <a:prstGeom prst="trapezoid">
            <a:avLst>
              <a:gd name="adj" fmla="val 26039"/>
            </a:avLst>
          </a:prstGeom>
          <a:gradFill rotWithShape="1" flip="none">
            <a:gsLst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8" name="Text 4"/>
          <p:cNvSpPr/>
          <p:nvPr/>
        </p:nvSpPr>
        <p:spPr>
          <a:xfrm>
            <a:off x="5895975" y="5358130"/>
            <a:ext cx="1294130" cy="9321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9" name="Image 2" descr="https://test-kimi-img.moonshot.cn/pub/slides/slides_tmpl/image/25-07-11-16:54:34-d1od2ilcmrb5eq9ipvd0.png">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23" name="Image 3" descr="https://test-kimi-img.moonshot.cn/pub/slides/slides_tmpl/image/25-07-11-16:54:40-d1od2k5cmrb5eq9ipvi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010" y="1487170"/>
            <a:ext cx="4022090" cy="47618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6:54:38-d1od2jlcmrb5eq9ipvh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3335" y="2862580"/>
            <a:ext cx="7389495" cy="2708275"/>
          </a:xfrm>
          <a:prstGeom prst="rect">
            <a:avLst/>
          </a:prstGeom>
          <a:gradFill rotWithShape="1" flip="none">
            <a:gsLst>
              <a:gs pos="13000">
                <a:srgbClr val="2F5BEE">
                  <a:alpha val="12000"/>
                </a:srgbClr>
              </a:gs>
              <a:gs pos="57000">
                <a:srgbClr val="2F5BEE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-13335" y="2862580"/>
            <a:ext cx="7389495" cy="27082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958850" y="1575435"/>
            <a:ext cx="813752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表示方法2：描述法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59485" y="3159760"/>
            <a:ext cx="5620385" cy="461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描述法定义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58850" y="3712845"/>
            <a:ext cx="5621020" cy="1736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说明适用场景“无法用列举法表示的集合”，给出定义“设A是一个集合，把集合A中所有具有共同特征P(x)的元素所组成的集合表示为{x∈A|P(x)}”，板书模板“{元素 | 条件}”，举例“由小于10的实数组成的集合：{x是实数|x&lt;10}或{x属于R | x&lt;10}”，分步练习包括教师示范“奇数集：{x∈Z|x=2k+1(k∈Z)}”及提问“大于-2且小于2的整数；用描述法表示偶数集；平方等于4的实数”。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0" name="Image 1" descr="https://test-kimi-img.moonshot.cn/pub/slides/slides_tmpl/image/25-07-11-16:54:34-d1od2ilcmrb5eq9ipvcg.png">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21" name="Image 2" descr="https://test-kimi-img.moonshot.cn/pub/slides/slides_tmpl/image/25-07-11-16:54:34-d1od2ilcmrb5eq9ipvcg.png">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22" name="Shape 17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23" name="Image 3" descr="https://test-kimi-img.moonshot.cn/pub/slides/slides_tmpl/image/25-07-11-16:54:51-d1od2mtcmrb5eq9ipvr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035" y="1692910"/>
            <a:ext cx="4371340" cy="44507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6:54:38-d1od2jlcmrb5eq9ipvh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0315" y="3714750"/>
            <a:ext cx="5052060" cy="2239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课堂口答小游戏“-3∈？0∈？三分之一∈？”及设计意图“建立符号感”；练习题“1. 用列举法表示{1~5的质数}；2. 用描述法表示{...-4,-2,0,2,4...}；3. 判断：{x|x²=2,x∈ℤ}是否为空集？4. 把“方程x²-1=0的实数解”用两种方法表示”。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488055" y="1666875"/>
            <a:ext cx="7894320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 indent="0" marL="0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课堂总结&amp;练习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799330" y="3131820"/>
            <a:ext cx="658304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 indent="0" marL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总结与练习</a:t>
            </a:r>
            <a:endParaRPr lang="en-US" sz="1600" dirty="0"/>
          </a:p>
        </p:txBody>
      </p:sp>
      <p:pic>
        <p:nvPicPr>
          <p:cNvPr id="6" name="Image 1" descr="https://test-kimi-img.moonshot.cn/pub/slides/slides_tmpl/image/25-07-11-16:54:34-d1od2ilcmrb5eq9ipvd0.png">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8" name="Image 2" descr="https://test-kimi-img.moonshot.cn/pub/slides/slides_tmpl/image/25-07-11-16:54:43-d1od2ktcmrb5eq9ipvk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90" y="1222375"/>
            <a:ext cx="4208780" cy="48355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6:54:38-d1od2jlcmrb5eq9ipvh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6:54:37-d1od2jdcmrb5eq9ipvh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7-11-16:54:35-d1od2itcmrb5eq9ipve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test-kimi-img.moonshot.cn/pub/slides/slides_tmpl/image/25-07-11-16:54:36-d1od2j5cmrb5eq9ipvg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test-kimi-img.moonshot.cn/pub/slides/slides_tmpl/image/25-07-11-16:54:34-d1od2ilcmrb5eq9ipvd0.png">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128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8500" dirty="0">
                <a:solidFill>
                  <a:srgbClr val="F2F7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660717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板书设计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6:54:38-d1od2jlcmrb5eq9ipvh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6:54:34-d1od2ilcmrb5eq9ipvcg.png">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7-11-16:54:34-d1od2ilcmrb5eq9ipvcg.png">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711190" y="2663825"/>
            <a:ext cx="626808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教学目标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5711190" y="3433445"/>
            <a:ext cx="626681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重难点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5711190" y="4214495"/>
            <a:ext cx="6266815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教学过程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5711190" y="4968875"/>
            <a:ext cx="6266815" cy="307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板书设计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 flipH="1">
            <a:off x="4570730" y="2648585"/>
            <a:ext cx="127000" cy="342900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10" name="Shape 5"/>
          <p:cNvSpPr/>
          <p:nvPr/>
        </p:nvSpPr>
        <p:spPr>
          <a:xfrm flipH="1">
            <a:off x="4570730" y="3401060"/>
            <a:ext cx="127000" cy="342900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11" name="Shape 6"/>
          <p:cNvSpPr/>
          <p:nvPr/>
        </p:nvSpPr>
        <p:spPr>
          <a:xfrm flipH="1">
            <a:off x="4570730" y="4176395"/>
            <a:ext cx="127000" cy="342900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12" name="Shape 7"/>
          <p:cNvSpPr/>
          <p:nvPr/>
        </p:nvSpPr>
        <p:spPr>
          <a:xfrm flipH="1">
            <a:off x="4570730" y="4919980"/>
            <a:ext cx="127000" cy="342900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13" name="Shape 8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4" name="Shape 9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3" name="Text 18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Shape 19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5" name="Text 20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21"/>
          <p:cNvSpPr/>
          <p:nvPr/>
        </p:nvSpPr>
        <p:spPr>
          <a:xfrm>
            <a:off x="844550" y="1925955"/>
            <a:ext cx="1408430" cy="8001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7" name="Text 22"/>
          <p:cNvSpPr/>
          <p:nvPr/>
        </p:nvSpPr>
        <p:spPr>
          <a:xfrm>
            <a:off x="844550" y="1925955"/>
            <a:ext cx="140843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indent="0" marL="0">
              <a:lnSpc>
                <a:spcPct val="13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28" name="Text 23"/>
          <p:cNvSpPr/>
          <p:nvPr/>
        </p:nvSpPr>
        <p:spPr>
          <a:xfrm>
            <a:off x="844550" y="2692400"/>
            <a:ext cx="2663190" cy="42961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29" name="Shape 24"/>
          <p:cNvSpPr/>
          <p:nvPr/>
        </p:nvSpPr>
        <p:spPr>
          <a:xfrm>
            <a:off x="924560" y="2670810"/>
            <a:ext cx="166497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30" name="Shape 25"/>
          <p:cNvSpPr/>
          <p:nvPr/>
        </p:nvSpPr>
        <p:spPr>
          <a:xfrm flipH="1">
            <a:off x="4570730" y="1833880"/>
            <a:ext cx="127000" cy="342900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31" name="Text 26"/>
          <p:cNvSpPr/>
          <p:nvPr/>
        </p:nvSpPr>
        <p:spPr>
          <a:xfrm>
            <a:off x="4815840" y="1640840"/>
            <a:ext cx="1043305" cy="802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32" name="Text 27"/>
          <p:cNvSpPr/>
          <p:nvPr/>
        </p:nvSpPr>
        <p:spPr>
          <a:xfrm>
            <a:off x="5711190" y="1849120"/>
            <a:ext cx="6267450" cy="306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封面</a:t>
            </a:r>
            <a:endParaRPr lang="en-US" sz="1600" dirty="0"/>
          </a:p>
        </p:txBody>
      </p:sp>
      <p:pic>
        <p:nvPicPr>
          <p:cNvPr id="33" name="Image 3" descr="https://test-kimi-img.moonshot.cn/pub/slides/slides_tmpl/image/25-07-11-16:54:34-d1od2ilcmrb5eq9ipvdg.png">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2209165" y="4778375"/>
            <a:ext cx="892175" cy="938530"/>
          </a:xfrm>
          <a:prstGeom prst="rect">
            <a:avLst/>
          </a:prstGeom>
        </p:spPr>
      </p:pic>
      <p:sp>
        <p:nvSpPr>
          <p:cNvPr id="34" name="Shape 28"/>
          <p:cNvSpPr/>
          <p:nvPr/>
        </p:nvSpPr>
        <p:spPr>
          <a:xfrm>
            <a:off x="2009140" y="5405120"/>
            <a:ext cx="1294130" cy="932180"/>
          </a:xfrm>
          <a:prstGeom prst="trapezoid">
            <a:avLst>
              <a:gd name="adj" fmla="val 26039"/>
            </a:avLst>
          </a:prstGeom>
          <a:gradFill rotWithShape="1" flip="none">
            <a:gsLst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35" name="Text 29"/>
          <p:cNvSpPr/>
          <p:nvPr/>
        </p:nvSpPr>
        <p:spPr>
          <a:xfrm>
            <a:off x="2009140" y="5405120"/>
            <a:ext cx="1294130" cy="9321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Text 30"/>
          <p:cNvSpPr/>
          <p:nvPr/>
        </p:nvSpPr>
        <p:spPr>
          <a:xfrm>
            <a:off x="4815840" y="2400935"/>
            <a:ext cx="1043305" cy="802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37" name="Text 31"/>
          <p:cNvSpPr/>
          <p:nvPr/>
        </p:nvSpPr>
        <p:spPr>
          <a:xfrm>
            <a:off x="4815840" y="3207385"/>
            <a:ext cx="1043305" cy="802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03.</a:t>
            </a:r>
            <a:endParaRPr lang="en-US" sz="1600" dirty="0"/>
          </a:p>
        </p:txBody>
      </p:sp>
      <p:sp>
        <p:nvSpPr>
          <p:cNvPr id="38" name="Text 32"/>
          <p:cNvSpPr/>
          <p:nvPr/>
        </p:nvSpPr>
        <p:spPr>
          <a:xfrm>
            <a:off x="4815840" y="4014470"/>
            <a:ext cx="1043305" cy="802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04.</a:t>
            </a:r>
            <a:endParaRPr lang="en-US" sz="1600" dirty="0"/>
          </a:p>
        </p:txBody>
      </p:sp>
      <p:sp>
        <p:nvSpPr>
          <p:cNvPr id="39" name="Text 33"/>
          <p:cNvSpPr/>
          <p:nvPr/>
        </p:nvSpPr>
        <p:spPr>
          <a:xfrm>
            <a:off x="4815840" y="4791710"/>
            <a:ext cx="1043305" cy="802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05.</a:t>
            </a:r>
            <a:endParaRPr lang="en-US" sz="1600" dirty="0"/>
          </a:p>
        </p:txBody>
      </p:sp>
      <p:pic>
        <p:nvPicPr>
          <p:cNvPr id="40" name="Image 4" descr="https://test-kimi-img.moonshot.cn/pub/slides/slides_tmpl/image/25-07-11-16:54:35-d1od2itcmrb5eq9ipve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60000">
            <a:off x="9978390" y="1252855"/>
            <a:ext cx="1807845" cy="16541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6:54:38-d1od2jlcmrb5eq9ipvh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6:54:57-d1od2odcmrb5eq9iq01g.jpg">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7-11-16:54:49-d1od2mdcmrb5eq9ipvp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7235"/>
            <a:ext cx="12192000" cy="325247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13765" y="3710940"/>
            <a:ext cx="8115300" cy="1469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集合的定义：一些元素（研究对象）组成的总体。</a:t>
            </a:r>
            <a:endParaRPr lang="en-US" sz="1600" dirty="0"/>
          </a:p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集合三性：确定性、互异性、无序性。</a:t>
            </a:r>
            <a:endParaRPr lang="en-US" sz="1600" dirty="0"/>
          </a:p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表示方法：列举法：{1,2,3}、描述法：{元素x | x满足条件}。</a:t>
            </a:r>
            <a:endParaRPr lang="en-US" sz="1600" dirty="0"/>
          </a:p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常用数集：ℕ自然数、ℤ整数、ℚ有理数、ℝ实数。</a:t>
            </a:r>
            <a:endParaRPr lang="en-US" sz="1600" dirty="0"/>
          </a:p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关键词：确定性 | 列举 | 描述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913765" y="3249295"/>
            <a:ext cx="8115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板书呈现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913765" y="2195195"/>
            <a:ext cx="10468610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板书内容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0" name="Image 3" descr="https://test-kimi-img.moonshot.cn/pub/slides/slides_tmpl/image/25-07-11-16:54:34-d1od2ilcmrb5eq9ipvd0.png">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6:55:07-d1od2qtcmrb5eq9iq0cg.jpg">    </p:cNvPr>
          <p:cNvPicPr>
            <a:picLocks noChangeAspect="1"/>
          </p:cNvPicPr>
          <p:nvPr/>
        </p:nvPicPr>
        <p:blipFill>
          <a:blip r:embed="rId1"/>
          <a:srcRect l="0" r="0" t="104" b="104"/>
          <a:stretch/>
        </p:blipFill>
        <p:spPr>
          <a:xfrm flipH="1"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gradFill rotWithShape="1" flip="none">
            <a:gsLst>
              <a:gs pos="0">
                <a:srgbClr val="FFFFFF">
                  <a:alpha val="45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Image 1" descr="https://test-kimi-img.moonshot.cn/pub/slides/slides_tmpl/image/25-07-11-16:54:34-d1od2ilcmrb5eq9ipvd0.png">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6200000">
            <a:off x="10527665" y="365125"/>
            <a:ext cx="262890" cy="117030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856615" y="5796915"/>
            <a:ext cx="363283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856615" y="5796915"/>
            <a:ext cx="363283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</a:t>
            </a:r>
            <a:pPr algn="l" indent="0" marL="0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6933565" y="581977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 indent="0" marL="0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</a:t>
            </a:r>
            <a:pPr algn="r" indent="0" marL="0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pPr algn="r" indent="0" marL="0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pPr algn="r" indent="0" marL="0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2513887" y="5982681"/>
            <a:ext cx="6486525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6" name="Shape 12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algn="l" indent="0" marL="0">
              <a:lnSpc>
                <a:spcPct val="130000"/>
              </a:lnSpc>
              <a:buNone/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algn="l" indent="0" marL="0">
              <a:lnSpc>
                <a:spcPct val="130000"/>
              </a:lnSpc>
              <a:buNone/>
            </a:pPr>
            <a:r>
              <a:rPr lang="en-US" sz="32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</a:t>
            </a:r>
            <a:pPr algn="l" indent="0" marL="0">
              <a:lnSpc>
                <a:spcPct val="130000"/>
              </a:lnSpc>
              <a:buNone/>
            </a:pPr>
            <a:r>
              <a:rPr lang="en-US" sz="32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pPr algn="l" indent="0" marL="0">
              <a:lnSpc>
                <a:spcPct val="130000"/>
              </a:lnSpc>
              <a:buNone/>
            </a:pPr>
            <a:r>
              <a:rPr lang="en-US" sz="32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READING</a:t>
            </a:r>
            <a:pPr algn="l" indent="0" marL="0">
              <a:lnSpc>
                <a:spcPct val="130000"/>
              </a:lnSpc>
              <a:buNone/>
            </a:pPr>
            <a:r>
              <a:rPr lang="en-US" sz="32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！</a:t>
            </a:r>
            <a:endParaRPr lang="en-US" sz="1600" dirty="0"/>
          </a:p>
        </p:txBody>
      </p:sp>
      <p:pic>
        <p:nvPicPr>
          <p:cNvPr id="20" name="Image 2" descr="https://test-kimi-img.moonshot.cn/pub/slides/slides_tmpl/image/25-07-11-16:55:08-d1od2r5cmrb5eq9iq0d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805" y="1319530"/>
            <a:ext cx="3823335" cy="42278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6:54:38-d1od2jlcmrb5eq9ipvh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6:54:37-d1od2jdcmrb5eq9ipvh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7-11-16:54:35-d1od2itcmrb5eq9ipve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test-kimi-img.moonshot.cn/pub/slides/slides_tmpl/image/25-07-11-16:54:36-d1od2j5cmrb5eq9ipvg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test-kimi-img.moonshot.cn/pub/slides/slides_tmpl/image/25-07-11-16:54:34-d1od2ilcmrb5eq9ipvd0.png">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128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8500" dirty="0">
                <a:solidFill>
                  <a:srgbClr val="F2F7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660717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封面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6:54:44-d1od2l5cmrb5eq9ipvl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4445" y="142875"/>
            <a:ext cx="10741025" cy="6571615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6:54:47-d1od2ltcmrb5eq9ipvng.jpg">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077335" y="3865245"/>
            <a:ext cx="6582410" cy="2253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高一数学《集合的概念与表示》第1课时</a:t>
            </a:r>
            <a:endParaRPr lang="en-US" sz="1600" dirty="0"/>
          </a:p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人教A版必修1第1章第1节</a:t>
            </a:r>
            <a:endParaRPr lang="en-US" sz="1600" dirty="0"/>
          </a:p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1课时(60min) 概念起始课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4076700" y="3323590"/>
            <a:ext cx="658304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标题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4076700" y="2049145"/>
            <a:ext cx="10468610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封面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9" name="Image 2" descr="https://test-kimi-img.moonshot.cn/pub/slides/slides_tmpl/image/25-07-11-16:54:34-d1od2ilcmrb5eq9ipvcg.png">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20" name="Image 3" descr="https://test-kimi-img.moonshot.cn/pub/slides/slides_tmpl/image/25-07-11-16:54:34-d1od2ilcmrb5eq9ipvcg.png">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pic>
        <p:nvPicPr>
          <p:cNvPr id="21" name="Image 4" descr="https://test-kimi-img.moonshot.cn/pub/slides/slides_tmpl/image/25-07-11-16:54:48-d1od2m5cmrb5eq9ipvo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31495" y="1863090"/>
            <a:ext cx="3091180" cy="31527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6:54:38-d1od2jlcmrb5eq9ipvh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6:54:37-d1od2jdcmrb5eq9ipvh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7-11-16:54:35-d1od2itcmrb5eq9ipve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test-kimi-img.moonshot.cn/pub/slides/slides_tmpl/image/25-07-11-16:54:36-d1od2j5cmrb5eq9ipvg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test-kimi-img.moonshot.cn/pub/slides/slides_tmpl/image/25-07-11-16:54:34-d1od2ilcmrb5eq9ipvd0.png">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128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8500" dirty="0">
                <a:solidFill>
                  <a:srgbClr val="F2F7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660717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教学目标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6:54:38-d1od2jlcmrb5eq9ipvh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6:54:58-d1od2olcmrb5eq9iq03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" y="5023485"/>
            <a:ext cx="11167745" cy="1578610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7-11-16:54:58-d1od2olcmrb5eq9iq03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15" y="1457960"/>
            <a:ext cx="11167745" cy="1578610"/>
          </a:xfrm>
          <a:prstGeom prst="rect">
            <a:avLst/>
          </a:prstGeom>
        </p:spPr>
      </p:pic>
      <p:pic>
        <p:nvPicPr>
          <p:cNvPr id="5" name="Image 3" descr="https://test-kimi-img.moonshot.cn/pub/slides/slides_tmpl/image/25-07-11-16:54:58-d1od2olcmrb5eq9iq03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26415" y="3244215"/>
            <a:ext cx="11167745" cy="157861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1020" y="532130"/>
            <a:ext cx="1047940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知识技能</a:t>
            </a:r>
            <a:endParaRPr lang="en-US" sz="1600" dirty="0"/>
          </a:p>
        </p:txBody>
      </p:sp>
      <p:pic>
        <p:nvPicPr>
          <p:cNvPr id="7" name="Image 4" descr="https://test-kimi-img.moonshot.cn/pub/slides/slides_tmpl/image/25-07-11-16:54:34-d1od2ilcmrb5eq9ipvcg.png">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8" name="Image 5" descr="https://test-kimi-img.moonshot.cn/pub/slides/slides_tmpl/image/25-07-11-16:54:34-d1od2ilcmrb5eq9ipvcg.png">    </p:cNvPr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521075" y="1966595"/>
            <a:ext cx="7795260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能口头说出集合、元素的含义。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3521075" y="1614805"/>
            <a:ext cx="7733665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集合与元素含义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1458595" y="3715385"/>
            <a:ext cx="7795260" cy="107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会用列举法和描述法两种基本方式表示集合。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1458595" y="3363595"/>
            <a:ext cx="7795260" cy="36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表示方法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3225165" y="5445760"/>
            <a:ext cx="7795260" cy="1064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认识常用数集符号ℕ、ℤ、ℚ、ℝ及其读法。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3225165" y="5093970"/>
            <a:ext cx="7794625" cy="366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常用数集符号</a:t>
            </a:r>
            <a:endParaRPr lang="en-US" sz="1600" dirty="0"/>
          </a:p>
        </p:txBody>
      </p:sp>
      <p:pic>
        <p:nvPicPr>
          <p:cNvPr id="15" name="Image 6" descr="https://test-kimi-img.moonshot.cn/pub/slides/slides_tmpl/image/25-07-11-16:54:59-d1od2otcmrb5eq9iq04g.png">    </p:cNvPr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1369695" y="1567180"/>
            <a:ext cx="1396365" cy="1476375"/>
          </a:xfrm>
          <a:prstGeom prst="rect">
            <a:avLst/>
          </a:prstGeom>
        </p:spPr>
      </p:pic>
      <p:pic>
        <p:nvPicPr>
          <p:cNvPr id="16" name="Image 7" descr="https://test-kimi-img.moonshot.cn/pub/slides/slides_tmpl/image/25-07-11-16:54:58-d1od2olcmrb5eq9iq04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981" y="2131785"/>
            <a:ext cx="876300" cy="889000"/>
          </a:xfrm>
          <a:prstGeom prst="rect">
            <a:avLst/>
          </a:prstGeom>
        </p:spPr>
      </p:pic>
      <p:pic>
        <p:nvPicPr>
          <p:cNvPr id="17" name="Image 8" descr="https://test-kimi-img.moonshot.cn/pub/slides/slides_tmpl/image/25-07-11-16:54:36-d1od2j5cmrb5eq9ipvg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4675" y="1614805"/>
            <a:ext cx="1204595" cy="1209040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2114550" y="184912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19" name="Image 9" descr="https://test-kimi-img.moonshot.cn/pub/slides/slides_tmpl/image/25-07-11-16:54:59-d1od2otcmrb5eq9iq04g.png">    </p:cNvPr>
          <p:cNvPicPr>
            <a:picLocks noChangeAspect="1"/>
          </p:cNvPicPr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>
            <a:off x="1069340" y="5031105"/>
            <a:ext cx="1396365" cy="1476375"/>
          </a:xfrm>
          <a:prstGeom prst="rect">
            <a:avLst/>
          </a:prstGeom>
        </p:spPr>
      </p:pic>
      <p:pic>
        <p:nvPicPr>
          <p:cNvPr id="20" name="Image 10" descr="https://test-kimi-img.moonshot.cn/pub/slides/slides_tmpl/image/25-07-11-16:54:58-d1od2olcmrb5eq9iq04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288" y="5641023"/>
            <a:ext cx="876300" cy="889000"/>
          </a:xfrm>
          <a:prstGeom prst="rect">
            <a:avLst/>
          </a:prstGeom>
        </p:spPr>
      </p:pic>
      <p:pic>
        <p:nvPicPr>
          <p:cNvPr id="21" name="Image 11" descr="https://test-kimi-img.moonshot.cn/pub/slides/slides_tmpl/image/25-07-11-16:54:36-d1od2j5cmrb5eq9ipvgg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4320" y="5078730"/>
            <a:ext cx="1204595" cy="1209040"/>
          </a:xfrm>
          <a:prstGeom prst="rect">
            <a:avLst/>
          </a:prstGeom>
        </p:spPr>
      </p:pic>
      <p:sp>
        <p:nvSpPr>
          <p:cNvPr id="22" name="Text 8"/>
          <p:cNvSpPr/>
          <p:nvPr/>
        </p:nvSpPr>
        <p:spPr>
          <a:xfrm>
            <a:off x="1711325" y="5327015"/>
            <a:ext cx="866140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23" name="Image 12" descr="https://test-kimi-img.moonshot.cn/pub/slides/slides_tmpl/image/25-07-11-16:54:59-d1od2otcmrb5eq9iq04g.png">    </p:cNvPr>
          <p:cNvPicPr>
            <a:picLocks noChangeAspect="1"/>
          </p:cNvPicPr>
          <p:nvPr/>
        </p:nvPicPr>
        <p:blipFill>
          <a:blip r:embed="rId13">
            <a:alphaModFix amt="80000"/>
          </a:blip>
          <a:stretch>
            <a:fillRect/>
          </a:stretch>
        </p:blipFill>
        <p:spPr>
          <a:xfrm>
            <a:off x="9723120" y="3263265"/>
            <a:ext cx="1396365" cy="1476375"/>
          </a:xfrm>
          <a:prstGeom prst="rect">
            <a:avLst/>
          </a:prstGeom>
        </p:spPr>
      </p:pic>
      <p:pic>
        <p:nvPicPr>
          <p:cNvPr id="24" name="Image 13" descr="https://test-kimi-img.moonshot.cn/pub/slides/slides_tmpl/image/25-07-11-16:54:58-d1od2olcmrb5eq9iq04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34053" y="3858578"/>
            <a:ext cx="876300" cy="889000"/>
          </a:xfrm>
          <a:prstGeom prst="rect">
            <a:avLst/>
          </a:prstGeom>
        </p:spPr>
      </p:pic>
      <p:pic>
        <p:nvPicPr>
          <p:cNvPr id="25" name="Image 14" descr="https://test-kimi-img.moonshot.cn/pub/slides/slides_tmpl/image/25-07-11-16:54:36-d1od2j5cmrb5eq9ipvgg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98100" y="3310890"/>
            <a:ext cx="1204595" cy="1209040"/>
          </a:xfrm>
          <a:prstGeom prst="rect">
            <a:avLst/>
          </a:prstGeom>
        </p:spPr>
      </p:pic>
      <p:sp>
        <p:nvSpPr>
          <p:cNvPr id="26" name="Text 9"/>
          <p:cNvSpPr/>
          <p:nvPr/>
        </p:nvSpPr>
        <p:spPr>
          <a:xfrm>
            <a:off x="10387965" y="3547745"/>
            <a:ext cx="866140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6:54:38-d1od2jlcmrb5eq9ipvh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0315" y="3714750"/>
            <a:ext cx="5052060" cy="2239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从生活分类中抽象出“集合”概念，体会数学语言的简洁。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488055" y="1666875"/>
            <a:ext cx="7894320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 indent="0" marL="0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数学思考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799330" y="3131820"/>
            <a:ext cx="658304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 indent="0" marL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抽象概念</a:t>
            </a:r>
            <a:endParaRPr lang="en-US" sz="1600" dirty="0"/>
          </a:p>
        </p:txBody>
      </p:sp>
      <p:pic>
        <p:nvPicPr>
          <p:cNvPr id="6" name="Image 1" descr="https://test-kimi-img.moonshot.cn/pub/slides/slides_tmpl/image/25-07-11-16:54:34-d1od2ilcmrb5eq9ipvd0.png">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8" name="Image 2" descr="https://test-kimi-img.moonshot.cn/pub/slides/slides_tmpl/image/25-07-11-16:54:43-d1od2ktcmrb5eq9ipvk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90" y="1222375"/>
            <a:ext cx="4208780" cy="48355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6:54:38-d1od2jlcmrb5eq9ipvh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6:54:37-d1od2jdcmrb5eq9ipvh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7-11-16:54:35-d1od2itcmrb5eq9ipve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test-kimi-img.moonshot.cn/pub/slides/slides_tmpl/image/25-07-11-16:54:36-d1od2j5cmrb5eq9ipvg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test-kimi-img.moonshot.cn/pub/slides/slides_tmpl/image/25-07-11-16:54:34-d1od2ilcmrb5eq9ipvd0.png">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128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8500" dirty="0">
                <a:solidFill>
                  <a:srgbClr val="F2F7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660717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重难点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6:54:38-d1od2jlcmrb5eq9ipvh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155" y="905510"/>
            <a:ext cx="1064958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重点</a:t>
            </a:r>
            <a:endParaRPr lang="en-US" sz="1600" dirty="0"/>
          </a:p>
        </p:txBody>
      </p:sp>
      <p:pic>
        <p:nvPicPr>
          <p:cNvPr id="4" name="Image 1" descr="https://test-kimi-img.moonshot.cn/pub/slides/slides_tmpl/image/25-07-11-16:54:34-d1od2ilcmrb5eq9ipvd0.png">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4057650" y="2726055"/>
            <a:ext cx="7212965" cy="1106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集合的三性（确定性、互异性、无序性）。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4057650" y="2143125"/>
            <a:ext cx="7212965" cy="576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集合三性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4057650" y="4629785"/>
            <a:ext cx="7212965" cy="1106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两种表示方法的书写规范。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4057650" y="4046855"/>
            <a:ext cx="721360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表示方法规范</a:t>
            </a:r>
            <a:endParaRPr lang="en-US" sz="1600" dirty="0"/>
          </a:p>
        </p:txBody>
      </p:sp>
      <p:pic>
        <p:nvPicPr>
          <p:cNvPr id="22" name="Image 2" descr="https://test-kimi-img.moonshot.cn/pub/slides/slides_tmpl/image/25-07-11-16:54:52-d1od2n5cmrb5eq9ipvs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270" y="2226310"/>
            <a:ext cx="1962785" cy="1525270"/>
          </a:xfrm>
          <a:prstGeom prst="rect">
            <a:avLst/>
          </a:prstGeom>
        </p:spPr>
      </p:pic>
      <p:pic>
        <p:nvPicPr>
          <p:cNvPr id="23" name="Image 3" descr="https://test-kimi-img.moonshot.cn/pub/slides/slides_tmpl/image/25-07-11-16:54:35-d1od2itcmrb5eq9ipve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140" y="4034155"/>
            <a:ext cx="1859915" cy="1701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2025-07-30T02:08:27Z</dcterms:created>
  <dcterms:modified xsi:type="dcterms:W3CDTF">2025-07-30T02:08:27Z</dcterms:modified>
</cp:coreProperties>
</file>